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94" r:id="rId6"/>
    <p:sldId id="295" r:id="rId7"/>
    <p:sldId id="293" r:id="rId8"/>
    <p:sldId id="272" r:id="rId9"/>
    <p:sldId id="273" r:id="rId10"/>
    <p:sldId id="274" r:id="rId11"/>
    <p:sldId id="284" r:id="rId12"/>
    <p:sldId id="278" r:id="rId13"/>
    <p:sldId id="279" r:id="rId14"/>
    <p:sldId id="285" r:id="rId15"/>
    <p:sldId id="286" r:id="rId16"/>
    <p:sldId id="271" r:id="rId17"/>
    <p:sldId id="280" r:id="rId18"/>
    <p:sldId id="281" r:id="rId19"/>
    <p:sldId id="296" r:id="rId20"/>
    <p:sldId id="282" r:id="rId21"/>
    <p:sldId id="283" r:id="rId22"/>
    <p:sldId id="287" r:id="rId23"/>
    <p:sldId id="288" r:id="rId24"/>
    <p:sldId id="289" r:id="rId25"/>
    <p:sldId id="290" r:id="rId26"/>
    <p:sldId id="291" r:id="rId27"/>
    <p:sldId id="29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  <a:srgbClr val="CC3300"/>
    <a:srgbClr val="336600"/>
    <a:srgbClr val="CC00FF"/>
    <a:srgbClr val="0000FF"/>
    <a:srgbClr val="41A618"/>
    <a:srgbClr val="FF0066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4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effectLst/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/>
                <a:latin typeface="Arial Black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/>
                <a:latin typeface="Arial Black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/>
                <a:latin typeface="Arial Black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/>
                <a:latin typeface="Arial Black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effectLst/>
                <a:latin typeface="Arial Black" pitchFamily="34" charset="0"/>
                <a:cs typeface="Times New Roman" pitchFamily="18" charset="0"/>
              </a:rPr>
              <a:t>Использование театрализованной деятельности при ознакомлении детей с историей Тверского края</a:t>
            </a:r>
            <a:endParaRPr lang="ru-RU" sz="2800" dirty="0">
              <a:solidFill>
                <a:srgbClr val="C00000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3" descr="C:\Users\KVG\Desktop\0_f5e83_1d9c9aa5_ori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72816"/>
            <a:ext cx="475252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7772400" cy="1977633"/>
          </a:xfrm>
        </p:spPr>
        <p:txBody>
          <a:bodyPr>
            <a:normAutofit/>
          </a:bodyPr>
          <a:lstStyle/>
          <a:p>
            <a:endParaRPr lang="ru-RU" sz="1600" dirty="0" smtClean="0">
              <a:solidFill>
                <a:schemeClr val="tx1"/>
              </a:solidFill>
              <a:cs typeface="Aharoni" pitchFamily="2" charset="-79"/>
            </a:endParaRPr>
          </a:p>
          <a:p>
            <a:endParaRPr lang="ru-RU" sz="1600" dirty="0" smtClean="0">
              <a:solidFill>
                <a:schemeClr val="tx1"/>
              </a:solidFill>
              <a:cs typeface="Aharoni" pitchFamily="2" charset="-79"/>
            </a:endParaRPr>
          </a:p>
          <a:p>
            <a:endParaRPr lang="ru-RU" sz="1600" dirty="0" smtClean="0">
              <a:solidFill>
                <a:schemeClr val="tx1"/>
              </a:solidFill>
              <a:cs typeface="Aharoni" pitchFamily="2" charset="-79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cs typeface="Aharoni" pitchFamily="2" charset="-79"/>
              </a:rPr>
              <a:t>Воспитатель МБДОУ  </a:t>
            </a:r>
            <a:r>
              <a:rPr lang="ru-RU" sz="1600" b="1" dirty="0" err="1" smtClean="0">
                <a:solidFill>
                  <a:schemeClr val="tx1"/>
                </a:solidFill>
                <a:cs typeface="Aharoni" pitchFamily="2" charset="-79"/>
              </a:rPr>
              <a:t>д</a:t>
            </a:r>
            <a:r>
              <a:rPr lang="ru-RU" sz="1600" b="1" dirty="0" smtClean="0">
                <a:solidFill>
                  <a:schemeClr val="tx1"/>
                </a:solidFill>
                <a:cs typeface="Aharoni" pitchFamily="2" charset="-79"/>
              </a:rPr>
              <a:t>/ с № 92 г. Твери</a:t>
            </a:r>
          </a:p>
          <a:p>
            <a:r>
              <a:rPr lang="ru-RU" sz="1600" b="1" dirty="0" err="1" smtClean="0">
                <a:solidFill>
                  <a:schemeClr val="tx1"/>
                </a:solidFill>
                <a:cs typeface="Aharoni" pitchFamily="2" charset="-79"/>
              </a:rPr>
              <a:t>Кичунова</a:t>
            </a:r>
            <a:r>
              <a:rPr lang="ru-RU" sz="1600" b="1" dirty="0" smtClean="0">
                <a:solidFill>
                  <a:schemeClr val="tx1"/>
                </a:solidFill>
                <a:cs typeface="Aharoni" pitchFamily="2" charset="-79"/>
              </a:rPr>
              <a:t> Ирина Анатольевна</a:t>
            </a:r>
            <a:endParaRPr lang="ru-RU" sz="1600" b="1" dirty="0">
              <a:solidFill>
                <a:schemeClr val="tx1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</a:t>
            </a:r>
            <a:r>
              <a:rPr lang="ru-RU" dirty="0" smtClean="0">
                <a:solidFill>
                  <a:srgbClr val="CC3300"/>
                </a:solidFill>
                <a:latin typeface="Arial Black" pitchFamily="34" charset="0"/>
              </a:rPr>
              <a:t>Творчество великого русского художника </a:t>
            </a:r>
            <a:br>
              <a:rPr lang="ru-RU" dirty="0" smtClean="0">
                <a:solidFill>
                  <a:srgbClr val="CC33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CC3300"/>
                </a:solidFill>
                <a:latin typeface="Arial Black" pitchFamily="34" charset="0"/>
              </a:rPr>
              <a:t>А. Г. Венецианова</a:t>
            </a:r>
            <a:endParaRPr lang="ru-RU" dirty="0">
              <a:solidFill>
                <a:srgbClr val="CC3300"/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KVG\Downloads\a.venecianov._vot_te_i_batkin_ob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44824"/>
            <a:ext cx="4680519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41A618"/>
                </a:solidFill>
                <a:latin typeface="Arial Black" pitchFamily="34" charset="0"/>
              </a:rPr>
              <a:t>Памятник художнику </a:t>
            </a:r>
            <a:br>
              <a:rPr lang="ru-RU" dirty="0" smtClean="0">
                <a:solidFill>
                  <a:srgbClr val="41A618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41A618"/>
                </a:solidFill>
                <a:latin typeface="Arial Black" pitchFamily="34" charset="0"/>
              </a:rPr>
              <a:t>А. Г. Венецианову в </a:t>
            </a:r>
            <a:br>
              <a:rPr lang="ru-RU" dirty="0" smtClean="0">
                <a:solidFill>
                  <a:srgbClr val="41A618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41A618"/>
                </a:solidFill>
                <a:latin typeface="Arial Black" pitchFamily="34" charset="0"/>
              </a:rPr>
              <a:t>Вышнем Волочке</a:t>
            </a:r>
            <a:endParaRPr lang="ru-RU" dirty="0"/>
          </a:p>
        </p:txBody>
      </p:sp>
      <p:pic>
        <p:nvPicPr>
          <p:cNvPr id="6" name="Picture 2" descr="C:\Users\KVG\Downloads\021_100501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60848"/>
            <a:ext cx="6140152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Тверское наследие Архитектора Н.А. Львова (Усадьба Знаменское-Раек)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146" name="Picture 2" descr="C:\Users\KVG\Downloads\c78509f346b49abd1aa6ac128152dfb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280" y="2420888"/>
            <a:ext cx="6855104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Памятник Н. А. Львову </a:t>
            </a:r>
            <a:b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в Торжке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7170" name="Picture 2" descr="C:\Users\KVG\Downloads\2991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091" y="1700808"/>
            <a:ext cx="6765818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Памятник Великому  Князю </a:t>
            </a:r>
            <a:b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М. Я. Тверскому в Твери</a:t>
            </a:r>
            <a:endParaRPr lang="ru-RU" dirty="0"/>
          </a:p>
        </p:txBody>
      </p:sp>
      <p:pic>
        <p:nvPicPr>
          <p:cNvPr id="4" name="Picture 2" descr="C:\Users\KVG\Downloads\1426283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916832"/>
            <a:ext cx="3672408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Памятник Святой  благоверной княгине </a:t>
            </a:r>
            <a:b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Анне </a:t>
            </a:r>
            <a:r>
              <a:rPr lang="ru-RU" dirty="0" err="1" smtClean="0">
                <a:solidFill>
                  <a:srgbClr val="0000FF"/>
                </a:solidFill>
                <a:latin typeface="Arial Black" pitchFamily="34" charset="0"/>
              </a:rPr>
              <a:t>Кашинской</a:t>
            </a: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 в Кашине</a:t>
            </a: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endParaRPr lang="ru-RU" dirty="0"/>
          </a:p>
        </p:txBody>
      </p:sp>
      <p:pic>
        <p:nvPicPr>
          <p:cNvPr id="5" name="Picture 2" descr="C:\Users\KVG\Downloads\kash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9585" y="1916113"/>
            <a:ext cx="5604830" cy="4465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Занятие по  развитию речи «Путешествуя по басням </a:t>
            </a:r>
            <a:b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И.А. Крылова»</a:t>
            </a:r>
            <a:endParaRPr lang="ru-RU" dirty="0"/>
          </a:p>
        </p:txBody>
      </p:sp>
      <p:pic>
        <p:nvPicPr>
          <p:cNvPr id="4" name="Picture 3" descr="H:\Семейный архив\2017\10.Октябрь\PA087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15616" y="1916831"/>
            <a:ext cx="6912768" cy="4536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6600"/>
                </a:solidFill>
                <a:latin typeface="Arial Black" pitchFamily="34" charset="0"/>
              </a:rPr>
              <a:t>Инсценировка басни </a:t>
            </a:r>
            <a:br>
              <a:rPr lang="ru-RU" dirty="0" smtClean="0">
                <a:solidFill>
                  <a:srgbClr val="0066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6600"/>
                </a:solidFill>
                <a:latin typeface="Arial Black" pitchFamily="34" charset="0"/>
              </a:rPr>
              <a:t>«Кукушка и петух»</a:t>
            </a:r>
            <a:endParaRPr lang="ru-RU" dirty="0"/>
          </a:p>
        </p:txBody>
      </p:sp>
      <p:pic>
        <p:nvPicPr>
          <p:cNvPr id="4" name="Picture 2" descr="C:\Users\KVG\Desktop\Августовская конференция 2018\фото\IMG_1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8567" y="1481138"/>
            <a:ext cx="678686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Инсценировка басни «Квартет»</a:t>
            </a:r>
            <a:endParaRPr lang="ru-RU" dirty="0"/>
          </a:p>
        </p:txBody>
      </p:sp>
      <p:pic>
        <p:nvPicPr>
          <p:cNvPr id="4" name="Picture 2" descr="C:\Users\KVG\Desktop\Августовская конференция 2018\фото\IMG_1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8567" y="1481138"/>
            <a:ext cx="678686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3300"/>
                </a:solidFill>
                <a:latin typeface="Arial Black" pitchFamily="34" charset="0"/>
              </a:rPr>
              <a:t>Инсценировка басни</a:t>
            </a:r>
            <a:br>
              <a:rPr lang="ru-RU" dirty="0" smtClean="0">
                <a:solidFill>
                  <a:srgbClr val="FF33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3300"/>
                </a:solidFill>
                <a:latin typeface="Arial Black" pitchFamily="34" charset="0"/>
              </a:rPr>
              <a:t>«Стрекоза и муравей»</a:t>
            </a:r>
            <a:endParaRPr lang="ru-RU" dirty="0">
              <a:solidFill>
                <a:srgbClr val="FF3300"/>
              </a:solidFill>
              <a:latin typeface="Arial Black" pitchFamily="34" charset="0"/>
            </a:endParaRPr>
          </a:p>
        </p:txBody>
      </p:sp>
      <p:pic>
        <p:nvPicPr>
          <p:cNvPr id="1026" name="Picture 2" descr="D:\Download\Детский сад\детсад № 92\Подготовительная группа\НОД по развитию речи\басни_сад\IMG_1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481138"/>
            <a:ext cx="6788943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Важнейшая составляющая дошкольного образования - формирование любви к родному городу, родной стране.</a:t>
            </a:r>
          </a:p>
          <a:p>
            <a:endParaRPr lang="ru-RU" b="1" i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006600"/>
                </a:solidFill>
              </a:rPr>
              <a:t>Значение театрального искусства для формирования патриотических чувств  у старших дошкольников и осознания  собственной принадлежности  к общей истории родного края огромно. </a:t>
            </a:r>
          </a:p>
          <a:p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Актуальность темы: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66"/>
                </a:solidFill>
                <a:latin typeface="Arial Black" pitchFamily="34" charset="0"/>
              </a:rPr>
              <a:t>Герои басен И.А.Крылова</a:t>
            </a:r>
            <a:endParaRPr lang="ru-RU" dirty="0"/>
          </a:p>
        </p:txBody>
      </p:sp>
      <p:pic>
        <p:nvPicPr>
          <p:cNvPr id="4" name="Picture 2" descr="C:\Users\KVG\Desktop\Августовская конференция 2018\фото\IMG_1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8567" y="1481138"/>
            <a:ext cx="678686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0066FF"/>
                </a:solidFill>
                <a:latin typeface="Arial Black" pitchFamily="34" charset="0"/>
              </a:rPr>
              <a:t/>
            </a:r>
            <a:br>
              <a:rPr lang="ru-RU" sz="4400" dirty="0" smtClean="0">
                <a:solidFill>
                  <a:srgbClr val="0066FF"/>
                </a:solidFill>
                <a:latin typeface="Arial Black" pitchFamily="34" charset="0"/>
              </a:rPr>
            </a:br>
            <a:r>
              <a:rPr lang="ru-RU" sz="4400" dirty="0" smtClean="0">
                <a:solidFill>
                  <a:srgbClr val="0066FF"/>
                </a:solidFill>
                <a:latin typeface="Arial Black" pitchFamily="34" charset="0"/>
              </a:rPr>
              <a:t/>
            </a:r>
            <a:br>
              <a:rPr lang="ru-RU" sz="4400" dirty="0" smtClean="0">
                <a:solidFill>
                  <a:srgbClr val="0066FF"/>
                </a:solidFill>
                <a:latin typeface="Arial Black" pitchFamily="34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Arial Black" pitchFamily="34" charset="0"/>
              </a:rPr>
              <a:t>Занятие по познавательному развитию</a:t>
            </a:r>
            <a:br>
              <a:rPr lang="ru-RU" sz="31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Arial Black" pitchFamily="34" charset="0"/>
              </a:rPr>
              <a:t>«Как Тверской купец </a:t>
            </a:r>
            <a:br>
              <a:rPr lang="ru-RU" sz="31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Arial Black" pitchFamily="34" charset="0"/>
              </a:rPr>
              <a:t>Афанасий Никитин за три моря ходил»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 </a:t>
            </a:r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5" descr="C:\Users\KVG\Desktop\68409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00250" y="2276872"/>
            <a:ext cx="538006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i="1" dirty="0" smtClean="0">
                <a:solidFill>
                  <a:srgbClr val="7030A0"/>
                </a:solidFill>
                <a:latin typeface="Arial Black" pitchFamily="34" charset="0"/>
              </a:rPr>
              <a:t>Рассказ о путешествии Афанасия Никитина в Индию</a:t>
            </a:r>
            <a:endParaRPr lang="ru-RU" dirty="0"/>
          </a:p>
        </p:txBody>
      </p:sp>
      <p:pic>
        <p:nvPicPr>
          <p:cNvPr id="4" name="Picture 2" descr="C:\Users\KVG\Desktop\Августовская конференция 2018\фото\P30604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C00FF"/>
                </a:solidFill>
                <a:latin typeface="Arial Black" pitchFamily="34" charset="0"/>
              </a:rPr>
              <a:t>Сюжетно-ролевая игра «Ярмарка»</a:t>
            </a:r>
            <a:endParaRPr lang="ru-RU" dirty="0"/>
          </a:p>
        </p:txBody>
      </p:sp>
      <p:pic>
        <p:nvPicPr>
          <p:cNvPr id="4" name="Picture 2" descr="C:\Users\KVG\Desktop\Августовская конференция 2018\фото\P3060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C3300"/>
                </a:solidFill>
                <a:latin typeface="Arial Black" pitchFamily="34" charset="0"/>
              </a:rPr>
              <a:t>Индийский танец «</a:t>
            </a:r>
            <a:r>
              <a:rPr lang="ru-RU" dirty="0" err="1" smtClean="0">
                <a:solidFill>
                  <a:srgbClr val="CC3300"/>
                </a:solidFill>
                <a:latin typeface="Arial Black" pitchFamily="34" charset="0"/>
              </a:rPr>
              <a:t>Хатуба</a:t>
            </a:r>
            <a:r>
              <a:rPr lang="ru-RU" dirty="0" smtClean="0">
                <a:solidFill>
                  <a:srgbClr val="CC3300"/>
                </a:solidFill>
                <a:latin typeface="Arial Black" pitchFamily="34" charset="0"/>
              </a:rPr>
              <a:t>»</a:t>
            </a:r>
            <a:endParaRPr lang="ru-RU" dirty="0"/>
          </a:p>
        </p:txBody>
      </p:sp>
      <p:pic>
        <p:nvPicPr>
          <p:cNvPr id="4" name="Picture 3" descr="C:\Users\KVG\Desktop\Августовская конференция 2018\фото\P3060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66"/>
                </a:solidFill>
                <a:latin typeface="Arial Black" pitchFamily="34" charset="0"/>
              </a:rPr>
              <a:t>Выход девочек на танец</a:t>
            </a:r>
            <a:endParaRPr lang="ru-RU" dirty="0"/>
          </a:p>
        </p:txBody>
      </p:sp>
      <p:pic>
        <p:nvPicPr>
          <p:cNvPr id="4" name="Picture 3" descr="C:\Users\KVG\Desktop\Августовская конференция 2018\фото\P3060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Завораживающие движения рук в танце</a:t>
            </a:r>
            <a:endParaRPr lang="ru-RU" dirty="0"/>
          </a:p>
        </p:txBody>
      </p:sp>
      <p:pic>
        <p:nvPicPr>
          <p:cNvPr id="4" name="Picture 2" descr="C:\Users\KVG\Desktop\Августовская конференция 2018\фото\P3060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Спасибо за внимание!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0242" name="Picture 2" descr="D:\Download\Детский сад\детсад № 92\Подготовительная группа\НОД по развитию речи\басни_сад\IMG_17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1138"/>
            <a:ext cx="6706839" cy="4471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84375"/>
          </a:xfrm>
        </p:spPr>
        <p:txBody>
          <a:bodyPr/>
          <a:lstStyle/>
          <a:p>
            <a:pPr>
              <a:buNone/>
            </a:pPr>
            <a:endParaRPr lang="ru-RU" b="1" dirty="0" smtClean="0">
              <a:solidFill>
                <a:srgbClr val="FF0066"/>
              </a:solidFill>
            </a:endParaRPr>
          </a:p>
          <a:p>
            <a:endParaRPr lang="ru-RU" b="1" dirty="0" smtClean="0">
              <a:solidFill>
                <a:srgbClr val="FF0066"/>
              </a:solidFill>
            </a:endParaRPr>
          </a:p>
          <a:p>
            <a:endParaRPr lang="ru-RU" b="1" dirty="0" smtClean="0">
              <a:solidFill>
                <a:srgbClr val="FF0066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33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33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3300"/>
                </a:solidFill>
                <a:latin typeface="Arial Black" pitchFamily="34" charset="0"/>
              </a:rPr>
              <a:t>За каждой историей  героя, его подвига, стоит простой человек, с его, подчас, нелегкой проблемой выбора. </a:t>
            </a:r>
            <a:br>
              <a:rPr lang="ru-RU" sz="2800" dirty="0" smtClean="0">
                <a:solidFill>
                  <a:srgbClr val="FF33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3300"/>
                </a:solidFill>
                <a:latin typeface="Arial Black" pitchFamily="34" charset="0"/>
              </a:rPr>
              <a:t>И такие истории всегда содержат нравственную направленность. </a:t>
            </a:r>
            <a:r>
              <a:rPr lang="ru-RU" sz="2800" dirty="0" smtClean="0">
                <a:solidFill>
                  <a:srgbClr val="0000FF"/>
                </a:solidFill>
              </a:rPr>
              <a:t/>
            </a:r>
            <a:br>
              <a:rPr lang="ru-RU" sz="2800" dirty="0" smtClean="0">
                <a:solidFill>
                  <a:srgbClr val="0000FF"/>
                </a:solidFill>
              </a:rPr>
            </a:br>
            <a:endParaRPr lang="ru-RU" sz="28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195" name="Picture 3" descr="C:\Users\KVG\Downloads\ivan-tsarevi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708920"/>
            <a:ext cx="3744416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112568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8000" dirty="0" smtClean="0">
                <a:solidFill>
                  <a:srgbClr val="C00000"/>
                </a:solidFill>
                <a:latin typeface="Arial Black" pitchFamily="34" charset="0"/>
              </a:rPr>
              <a:t>Задачи:</a:t>
            </a:r>
          </a:p>
          <a:p>
            <a:r>
              <a:rPr lang="ru-RU" sz="6400" dirty="0" smtClean="0">
                <a:latin typeface="Arial Black" pitchFamily="34" charset="0"/>
              </a:rPr>
              <a:t> </a:t>
            </a:r>
          </a:p>
          <a:p>
            <a:r>
              <a:rPr lang="ru-RU" sz="6400" dirty="0" smtClean="0">
                <a:solidFill>
                  <a:srgbClr val="0070C0"/>
                </a:solidFill>
                <a:latin typeface="Arial Black" pitchFamily="34" charset="0"/>
              </a:rPr>
              <a:t>-познакомить детей с биографиями людей, которые прославили Тверскую землю, используя на занятиях театрализованные и сюжетно-ролевые игры</a:t>
            </a:r>
          </a:p>
          <a:p>
            <a:endParaRPr lang="ru-RU" sz="6400" dirty="0" smtClean="0">
              <a:solidFill>
                <a:srgbClr val="0070C0"/>
              </a:solidFill>
              <a:latin typeface="Arial Black" pitchFamily="34" charset="0"/>
            </a:endParaRPr>
          </a:p>
          <a:p>
            <a:r>
              <a:rPr lang="ru-RU" sz="6400" dirty="0" smtClean="0">
                <a:solidFill>
                  <a:srgbClr val="7030A0"/>
                </a:solidFill>
                <a:latin typeface="Arial Black" pitchFamily="34" charset="0"/>
              </a:rPr>
              <a:t> -развивать знания детей о людях, которые прославили свою Родину и которым воздвигнуты памятники в г. Твери и области</a:t>
            </a:r>
          </a:p>
          <a:p>
            <a:endParaRPr lang="ru-RU" sz="64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ru-RU" sz="6400" dirty="0" smtClean="0">
                <a:solidFill>
                  <a:srgbClr val="FF0066"/>
                </a:solidFill>
                <a:latin typeface="Arial Black" pitchFamily="34" charset="0"/>
              </a:rPr>
              <a:t>- закрепить знания детей о древних русских ремеслах и познакомить с ремеслами Тверского края</a:t>
            </a:r>
          </a:p>
          <a:p>
            <a:endParaRPr lang="ru-RU" sz="6400" dirty="0" smtClean="0">
              <a:solidFill>
                <a:srgbClr val="FF0066"/>
              </a:solidFill>
              <a:latin typeface="Arial Black" pitchFamily="34" charset="0"/>
            </a:endParaRPr>
          </a:p>
          <a:p>
            <a:r>
              <a:rPr lang="ru-RU" sz="6400" dirty="0" smtClean="0">
                <a:solidFill>
                  <a:srgbClr val="FF3300"/>
                </a:solidFill>
                <a:latin typeface="Arial Black" pitchFamily="34" charset="0"/>
              </a:rPr>
              <a:t>- воспитывать уважение к русским народным обычаям и традициям</a:t>
            </a:r>
          </a:p>
          <a:p>
            <a:endParaRPr lang="ru-RU" sz="6400" dirty="0" smtClean="0">
              <a:solidFill>
                <a:srgbClr val="FF3300"/>
              </a:solidFill>
              <a:latin typeface="Arial Black" pitchFamily="34" charset="0"/>
            </a:endParaRPr>
          </a:p>
          <a:p>
            <a:r>
              <a:rPr lang="ru-RU" sz="6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- развивать  слуховую и зрительную память,  мышление, устойчивое внимание, творческое воображение, восприятие.</a:t>
            </a:r>
          </a:p>
          <a:p>
            <a:endParaRPr lang="ru-RU" sz="64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6400" dirty="0" smtClean="0">
                <a:solidFill>
                  <a:srgbClr val="0000FF"/>
                </a:solidFill>
                <a:latin typeface="Arial Black" pitchFamily="34" charset="0"/>
              </a:rPr>
              <a:t>- воспитывать в детях нравственно-патриотические чувства</a:t>
            </a:r>
          </a:p>
          <a:p>
            <a:endParaRPr lang="ru-RU" sz="6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ru-RU" sz="6400" dirty="0" smtClean="0">
                <a:solidFill>
                  <a:srgbClr val="7030A0"/>
                </a:solidFill>
                <a:latin typeface="Arial Black" pitchFamily="34" charset="0"/>
              </a:rPr>
              <a:t>- формировать положительный эмоциональный отклик на положительный нравственный поступок</a:t>
            </a:r>
          </a:p>
          <a:p>
            <a:r>
              <a:rPr lang="ru-RU" sz="6400" dirty="0" smtClean="0">
                <a:solidFill>
                  <a:srgbClr val="7030A0"/>
                </a:solidFill>
                <a:latin typeface="Arial Black" pitchFamily="34" charset="0"/>
              </a:rPr>
              <a:t> </a:t>
            </a:r>
          </a:p>
          <a:p>
            <a:r>
              <a:rPr lang="ru-RU" sz="6400" dirty="0" smtClean="0">
                <a:latin typeface="Arial Black" pitchFamily="34" charset="0"/>
              </a:rPr>
              <a:t> 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139136" cy="17281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2200" b="1" dirty="0" smtClean="0">
                <a:solidFill>
                  <a:srgbClr val="006600"/>
                </a:solidFill>
                <a:latin typeface="Arial Black" pitchFamily="34" charset="0"/>
              </a:rPr>
              <a:t>Цель: </a:t>
            </a:r>
            <a:r>
              <a:rPr lang="ru-RU" sz="2200" dirty="0" smtClean="0">
                <a:solidFill>
                  <a:srgbClr val="006600"/>
                </a:solidFill>
                <a:latin typeface="Arial Black" pitchFamily="34" charset="0"/>
              </a:rPr>
              <a:t>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Формирование нравственно-патриотических чувств у детей старшего дошкольного возраста в условиях коллективной театрализованной деятельности.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8024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336600"/>
                </a:solidFill>
                <a:latin typeface="Arial Black" pitchFamily="34" charset="0"/>
              </a:rPr>
              <a:t>Исследования педагога-психолога Г.А. Волковой: «театрализованные игры детей способствуют активизации разных сторон их речи – словаря, грамматического строя, диалога, монолога, совершенствованию звуковой стороны речи и др.». </a:t>
            </a:r>
          </a:p>
          <a:p>
            <a:endParaRPr lang="ru-RU" dirty="0" smtClean="0"/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CC3300"/>
                </a:solidFill>
                <a:latin typeface="Arial Black" pitchFamily="34" charset="0"/>
              </a:rPr>
              <a:t>театрализованные игры обогащают продуктивную творческую деятельность дошкольников (сочинение собственных сюжетов, изготовление декораций и атрибутов, подготовка костюмов) и развивают исполнительское творчество (музыкально-речевое, двигательное).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C00FF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CC00FF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CC00FF"/>
                </a:solidFill>
                <a:latin typeface="Arial Black" pitchFamily="34" charset="0"/>
              </a:rPr>
              <a:t>Театрализованная деятельность в подготовительной группе</a:t>
            </a:r>
            <a:endParaRPr lang="ru-RU" dirty="0">
              <a:solidFill>
                <a:srgbClr val="CC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2101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Театрализованные этюды или «Живые картины»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7" name="Picture 3" descr="C:\Users\KVG\Downloads\4hXTHWJzm8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552728" cy="4522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3300"/>
                </a:solidFill>
                <a:latin typeface="Arial Black" pitchFamily="34" charset="0"/>
              </a:rPr>
              <a:t>Карта Тверской области </a:t>
            </a:r>
            <a:br>
              <a:rPr lang="ru-RU" dirty="0" smtClean="0">
                <a:solidFill>
                  <a:srgbClr val="FF33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3300"/>
                </a:solidFill>
                <a:latin typeface="Arial Black" pitchFamily="34" charset="0"/>
              </a:rPr>
              <a:t>с районами</a:t>
            </a:r>
            <a:endParaRPr lang="ru-RU" dirty="0">
              <a:solidFill>
                <a:srgbClr val="FF3300"/>
              </a:solidFill>
              <a:latin typeface="Arial Black" pitchFamily="34" charset="0"/>
            </a:endParaRPr>
          </a:p>
        </p:txBody>
      </p:sp>
      <p:pic>
        <p:nvPicPr>
          <p:cNvPr id="9218" name="Picture 2" descr="D:\Download\Детский сад\детсад № 92\Подготовительная группа\краеведение\выбранные фото занятия для группы\P3060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Творчество великого русского поэта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 А. С. Пушкина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C:\Users\KVG\Desktop\02_aspushkin_pamyatnik_tver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48072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41A618"/>
                </a:solidFill>
                <a:latin typeface="Arial Black" pitchFamily="34" charset="0"/>
              </a:rPr>
              <a:t>Музей А.С. Пушкина </a:t>
            </a:r>
            <a:br>
              <a:rPr lang="ru-RU" dirty="0" smtClean="0">
                <a:solidFill>
                  <a:srgbClr val="41A618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41A618"/>
                </a:solidFill>
                <a:latin typeface="Arial Black" pitchFamily="34" charset="0"/>
              </a:rPr>
              <a:t>в </a:t>
            </a:r>
            <a:r>
              <a:rPr lang="ru-RU" dirty="0" err="1" smtClean="0">
                <a:solidFill>
                  <a:srgbClr val="41A618"/>
                </a:solidFill>
                <a:latin typeface="Arial Black" pitchFamily="34" charset="0"/>
              </a:rPr>
              <a:t>Берново</a:t>
            </a:r>
            <a:endParaRPr lang="ru-RU" dirty="0">
              <a:solidFill>
                <a:srgbClr val="41A618"/>
              </a:solidFill>
              <a:latin typeface="Arial Black" pitchFamily="34" charset="0"/>
            </a:endParaRPr>
          </a:p>
        </p:txBody>
      </p:sp>
      <p:pic>
        <p:nvPicPr>
          <p:cNvPr id="1027" name="Picture 3" descr="C:\Users\KVG\Downloads\dsc08604-646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16832"/>
            <a:ext cx="6984776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</TotalTime>
  <Words>201</Words>
  <Application>Microsoft Office PowerPoint</Application>
  <PresentationFormat>Экран (4:3)</PresentationFormat>
  <Paragraphs>58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Открытая</vt:lpstr>
      <vt:lpstr>    Использование театрализованной деятельности при ознакомлении детей с историей Тверского края</vt:lpstr>
      <vt:lpstr>Актуальность темы:</vt:lpstr>
      <vt:lpstr> За каждой историей  героя, его подвига, стоит простой человек, с его, подчас, нелегкой проблемой выбора.  И такие истории всегда содержат нравственную направленность.  </vt:lpstr>
      <vt:lpstr>  Цель:  Формирование нравственно-патриотических чувств у детей старшего дошкольного возраста в условиях коллективной театрализованной деятельности.   </vt:lpstr>
      <vt:lpstr> Театрализованная деятельность в подготовительной группе</vt:lpstr>
      <vt:lpstr>Театрализованные этюды или «Живые картины»</vt:lpstr>
      <vt:lpstr>Карта Тверской области  с районами</vt:lpstr>
      <vt:lpstr> Творчество великого русского поэта    А. С. Пушкина</vt:lpstr>
      <vt:lpstr>Музей А.С. Пушкина  в Берново</vt:lpstr>
      <vt:lpstr>  Творчество великого русского художника  А. Г. Венецианова</vt:lpstr>
      <vt:lpstr>Памятник художнику  А. Г. Венецианову в  Вышнем Волочке</vt:lpstr>
      <vt:lpstr> Тверское наследие Архитектора Н.А. Львова (Усадьба Знаменское-Раек)</vt:lpstr>
      <vt:lpstr>Памятник Н. А. Львову  в Торжке</vt:lpstr>
      <vt:lpstr>Памятник Великому  Князю  М. Я. Тверскому в Твери</vt:lpstr>
      <vt:lpstr> Памятник Святой  благоверной княгине  Анне Кашинской в Кашине </vt:lpstr>
      <vt:lpstr>Занятие по  развитию речи «Путешествуя по басням  И.А. Крылова»</vt:lpstr>
      <vt:lpstr>Инсценировка басни  «Кукушка и петух»</vt:lpstr>
      <vt:lpstr>Инсценировка басни «Квартет»</vt:lpstr>
      <vt:lpstr>Инсценировка басни «Стрекоза и муравей»</vt:lpstr>
      <vt:lpstr>Герои басен И.А.Крылова</vt:lpstr>
      <vt:lpstr>  Занятие по познавательному развитию «Как Тверской купец  Афанасий Никитин за три моря ходил»   </vt:lpstr>
      <vt:lpstr>Рассказ о путешествии Афанасия Никитина в Индию</vt:lpstr>
      <vt:lpstr>Сюжетно-ролевая игра «Ярмарка»</vt:lpstr>
      <vt:lpstr>Индийский танец «Хатуба»</vt:lpstr>
      <vt:lpstr>Выход девочек на танец</vt:lpstr>
      <vt:lpstr>Завораживающие движения рук в танце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Городская августовская конференция секция воспитателей ДОУ Заволжского р-на г.Твери. МБДОУ № 92   Выступление по теме:  </dc:title>
  <dc:creator>KVG</dc:creator>
  <cp:lastModifiedBy>KVG</cp:lastModifiedBy>
  <cp:revision>41</cp:revision>
  <dcterms:created xsi:type="dcterms:W3CDTF">2018-08-18T11:32:48Z</dcterms:created>
  <dcterms:modified xsi:type="dcterms:W3CDTF">2019-07-08T10:05:34Z</dcterms:modified>
</cp:coreProperties>
</file>