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3" r:id="rId15"/>
    <p:sldId id="280" r:id="rId16"/>
    <p:sldId id="290" r:id="rId17"/>
    <p:sldId id="281" r:id="rId18"/>
    <p:sldId id="282" r:id="rId19"/>
    <p:sldId id="284" r:id="rId20"/>
    <p:sldId id="285" r:id="rId21"/>
    <p:sldId id="288" r:id="rId22"/>
    <p:sldId id="289" r:id="rId23"/>
    <p:sldId id="286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990099"/>
    <a:srgbClr val="006600"/>
    <a:srgbClr val="0000FF"/>
    <a:srgbClr val="00518E"/>
    <a:srgbClr val="FF0066"/>
    <a:srgbClr val="0056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1481661"/>
            <a:ext cx="504056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u="none" strike="noStrike" kern="1200" normalizeH="0" baseline="0" noProof="0" dirty="0" smtClean="0">
              <a:ln w="11430"/>
              <a:gradFill>
                <a:gsLst>
                  <a:gs pos="35000">
                    <a:srgbClr val="C00000"/>
                  </a:gs>
                  <a:gs pos="50000">
                    <a:srgbClr val="FFC000"/>
                  </a:gs>
                  <a:gs pos="65000">
                    <a:srgbClr val="C00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n w="11430"/>
              <a:gradFill>
                <a:gsLst>
                  <a:gs pos="35000">
                    <a:srgbClr val="C00000"/>
                  </a:gs>
                  <a:gs pos="50000">
                    <a:srgbClr val="FFC000"/>
                  </a:gs>
                  <a:gs pos="65000">
                    <a:srgbClr val="C00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u="none" strike="noStrike" kern="1200" normalizeH="0" baseline="0" noProof="0" dirty="0" smtClean="0">
                <a:ln w="11430"/>
                <a:gradFill>
                  <a:gsLst>
                    <a:gs pos="35000">
                      <a:srgbClr val="C00000"/>
                    </a:gs>
                    <a:gs pos="50000">
                      <a:srgbClr val="FFC000"/>
                    </a:gs>
                    <a:gs pos="65000">
                      <a:srgbClr val="C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Развитие речи детей второй младшей группы, посредством театрализованной деятельности</a:t>
            </a:r>
            <a:endParaRPr kumimoji="0" lang="ru-RU" sz="4000" u="none" strike="noStrike" kern="1200" normalizeH="0" baseline="0" noProof="0" dirty="0">
              <a:ln w="11430"/>
              <a:gradFill>
                <a:gsLst>
                  <a:gs pos="35000">
                    <a:srgbClr val="C00000"/>
                  </a:gs>
                  <a:gs pos="50000">
                    <a:srgbClr val="FFC000"/>
                  </a:gs>
                  <a:gs pos="65000">
                    <a:srgbClr val="C00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005064"/>
            <a:ext cx="4248472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МБДОУ № 92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Кичунова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Ирина Анатольевна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66"/>
                </a:solidFill>
              </a:rPr>
              <a:t>Театр на стаканчиках</a:t>
            </a:r>
            <a:endParaRPr lang="ru-RU" sz="4800" b="1" i="1" dirty="0">
              <a:solidFill>
                <a:srgbClr val="FF0066"/>
              </a:solidFill>
            </a:endParaRPr>
          </a:p>
        </p:txBody>
      </p:sp>
      <p:pic>
        <p:nvPicPr>
          <p:cNvPr id="7170" name="Picture 2" descr="D:\Download\Детский сад\детсад № 92\2 Младшая группа 2018-2019\Фото-Видео\Новая папка (5)\IMG_20190710_164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672408" cy="2664296"/>
          </a:xfrm>
          <a:prstGeom prst="rect">
            <a:avLst/>
          </a:prstGeom>
          <a:noFill/>
        </p:spPr>
      </p:pic>
      <p:pic>
        <p:nvPicPr>
          <p:cNvPr id="5" name="Рисунок 4" descr="IMG_20190710_172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410997"/>
            <a:ext cx="3744415" cy="2538283"/>
          </a:xfrm>
          <a:prstGeom prst="rect">
            <a:avLst/>
          </a:prstGeom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004048" y="876871"/>
            <a:ext cx="27363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356992"/>
            <a:ext cx="2016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         </a:t>
            </a:r>
          </a:p>
          <a:p>
            <a:r>
              <a:rPr lang="ru-RU" sz="2400" b="1" i="1" dirty="0" smtClean="0">
                <a:solidFill>
                  <a:srgbClr val="7030A0"/>
                </a:solidFill>
              </a:rPr>
              <a:t>         Теремок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3982998"/>
            <a:ext cx="28083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Маша и медведь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6600"/>
                </a:solidFill>
              </a:rPr>
              <a:t>Театр на стаканчиках</a:t>
            </a:r>
            <a:endParaRPr lang="ru-RU" sz="5400" b="1" i="1" dirty="0">
              <a:solidFill>
                <a:srgbClr val="006600"/>
              </a:solidFill>
            </a:endParaRPr>
          </a:p>
        </p:txBody>
      </p:sp>
      <p:pic>
        <p:nvPicPr>
          <p:cNvPr id="24578" name="Picture 2" descr="D:\Download\Детский сад\детсад № 92\2 Младшая группа 2018-2019\Фото-Видео\Новая папка (5)\IMG_20190710_182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5184576" cy="3096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3244334"/>
            <a:ext cx="77546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i="1" dirty="0" smtClean="0">
                <a:solidFill>
                  <a:srgbClr val="005696"/>
                </a:solidFill>
              </a:rPr>
              <a:t>     </a:t>
            </a:r>
            <a:r>
              <a:rPr lang="ru-RU" sz="2800" b="1" i="1" dirty="0" smtClean="0">
                <a:solidFill>
                  <a:srgbClr val="D60093"/>
                </a:solidFill>
              </a:rPr>
              <a:t>Сказка В. </a:t>
            </a:r>
            <a:r>
              <a:rPr lang="ru-RU" sz="2800" b="1" i="1" dirty="0" err="1" smtClean="0">
                <a:solidFill>
                  <a:srgbClr val="D60093"/>
                </a:solidFill>
              </a:rPr>
              <a:t>Сутеева</a:t>
            </a:r>
            <a:r>
              <a:rPr lang="ru-RU" sz="2800" b="1" i="1" dirty="0" smtClean="0">
                <a:solidFill>
                  <a:srgbClr val="D60093"/>
                </a:solidFill>
              </a:rPr>
              <a:t>  «Под грибом» </a:t>
            </a:r>
            <a:endParaRPr lang="ru-RU" sz="2800" b="1" i="1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00FF"/>
                </a:solidFill>
              </a:rPr>
              <a:t> Театр из коробок</a:t>
            </a:r>
            <a:endParaRPr lang="ru-RU" sz="4800" b="1" i="1" dirty="0">
              <a:solidFill>
                <a:srgbClr val="0000FF"/>
              </a:solidFill>
            </a:endParaRPr>
          </a:p>
        </p:txBody>
      </p:sp>
      <p:pic>
        <p:nvPicPr>
          <p:cNvPr id="25602" name="Picture 2" descr="D:\Download\Детский сад\детсад № 92\2 Младшая группа 2018-2019\Фото-Видео\Новая папка (5)\IMG_20190710_165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968552" cy="3096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3284984"/>
            <a:ext cx="502801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</a:t>
            </a:r>
            <a:r>
              <a:rPr lang="ru-RU" sz="2800" b="1" i="1" dirty="0" smtClean="0">
                <a:solidFill>
                  <a:srgbClr val="990099"/>
                </a:solidFill>
              </a:rPr>
              <a:t>Сказка С. Михалкова</a:t>
            </a:r>
          </a:p>
          <a:p>
            <a:r>
              <a:rPr lang="ru-RU" sz="2800" b="1" i="1" dirty="0" smtClean="0">
                <a:solidFill>
                  <a:srgbClr val="990099"/>
                </a:solidFill>
              </a:rPr>
              <a:t>                «Три поросенка»</a:t>
            </a:r>
            <a:endParaRPr lang="ru-RU" sz="2800" b="1" i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5400" b="1" i="1" dirty="0" smtClean="0">
                <a:solidFill>
                  <a:srgbClr val="FF0066"/>
                </a:solidFill>
              </a:rPr>
              <a:t>Настольный театр</a:t>
            </a:r>
            <a:endParaRPr lang="ru-RU" sz="5400" b="1" i="1" dirty="0">
              <a:solidFill>
                <a:srgbClr val="FF0066"/>
              </a:solidFill>
            </a:endParaRPr>
          </a:p>
        </p:txBody>
      </p:sp>
      <p:pic>
        <p:nvPicPr>
          <p:cNvPr id="26626" name="Picture 2" descr="D:\Download\Детский сад\детсад № 92\2 Младшая группа 2018-2019\Фото-Видео\Новая папка (5)\IMG_20190710_183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4104456" cy="2764904"/>
          </a:xfrm>
          <a:prstGeom prst="rect">
            <a:avLst/>
          </a:prstGeom>
          <a:noFill/>
        </p:spPr>
      </p:pic>
      <p:pic>
        <p:nvPicPr>
          <p:cNvPr id="5" name="Рисунок 4" descr="IMG_20190712_1601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036845"/>
            <a:ext cx="2808312" cy="35523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95736" y="3244334"/>
            <a:ext cx="17281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400" b="1" i="1" dirty="0" err="1" smtClean="0">
                <a:solidFill>
                  <a:srgbClr val="FFFF00"/>
                </a:solidFill>
              </a:rPr>
              <a:t>Морозко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4581128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i="1" dirty="0" smtClean="0">
                <a:solidFill>
                  <a:srgbClr val="FFFF00"/>
                </a:solidFill>
              </a:rPr>
              <a:t>          Репка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Теневой театр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  <p:pic>
        <p:nvPicPr>
          <p:cNvPr id="28674" name="Picture 2" descr="D:\Download\Детский сад\детсад № 92\2 Младшая группа 2018-2019\Фото-Видео\Новая папка (5)\IMG_20190712_1625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7"/>
            <a:ext cx="3528392" cy="2520280"/>
          </a:xfrm>
          <a:prstGeom prst="rect">
            <a:avLst/>
          </a:prstGeom>
          <a:noFill/>
        </p:spPr>
      </p:pic>
      <p:pic>
        <p:nvPicPr>
          <p:cNvPr id="5" name="Рисунок 4" descr="IMG_20190712_162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1" y="2636910"/>
            <a:ext cx="3960441" cy="302433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3244334"/>
            <a:ext cx="33843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Русская народная      сказка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«Волк и семеро козлят»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Ширма для Театра кукол </a:t>
            </a:r>
            <a:r>
              <a:rPr lang="ru-RU" b="1" i="1" dirty="0" err="1" smtClean="0">
                <a:solidFill>
                  <a:srgbClr val="006600"/>
                </a:solidFill>
              </a:rPr>
              <a:t>Би-ба-бо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1026" name="Picture 2" descr="C:\Users\KVG\Desktop\презентация\IMG_20190722_204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032" y="1600200"/>
            <a:ext cx="768193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Театр кукол </a:t>
            </a:r>
            <a:r>
              <a:rPr lang="ru-RU" sz="4800" b="1" i="1" dirty="0" err="1" smtClean="0">
                <a:solidFill>
                  <a:srgbClr val="FF0000"/>
                </a:solidFill>
              </a:rPr>
              <a:t>Би-Ба-бо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_20180925_154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24901"/>
            <a:ext cx="3384376" cy="2752171"/>
          </a:xfrm>
        </p:spPr>
      </p:pic>
      <p:pic>
        <p:nvPicPr>
          <p:cNvPr id="5" name="Рисунок 4" descr="IMG_20180925_154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3068960"/>
            <a:ext cx="3707904" cy="2780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990099"/>
                </a:solidFill>
              </a:rPr>
              <a:t>Театр масок</a:t>
            </a:r>
            <a:endParaRPr lang="ru-RU" sz="6000" b="1" i="1" dirty="0">
              <a:solidFill>
                <a:srgbClr val="990099"/>
              </a:solidFill>
            </a:endParaRPr>
          </a:p>
        </p:txBody>
      </p:sp>
      <p:pic>
        <p:nvPicPr>
          <p:cNvPr id="27650" name="Picture 2" descr="D:\Download\Детский сад\детсад № 92\2 Младшая группа 2018-2019\Фото-Видео\Новая папка (5)\IMG_20190712_154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626469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Игра-драматизация- - интегрированный вид детских игр, основанный на литературном материале.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916832"/>
            <a:ext cx="5122912" cy="4209331"/>
          </a:xfrm>
        </p:spPr>
        <p:txBody>
          <a:bodyPr/>
          <a:lstStyle/>
          <a:p>
            <a:endParaRPr lang="ru-RU" sz="2800" b="1" i="1" dirty="0" smtClean="0"/>
          </a:p>
          <a:p>
            <a:r>
              <a:rPr lang="ru-RU" sz="2800" b="1" i="1" dirty="0" smtClean="0">
                <a:solidFill>
                  <a:srgbClr val="006600"/>
                </a:solidFill>
              </a:rPr>
              <a:t>Игра-драматизация по сказке имеет свои особенности: она представляет собой синтез восприятия произведения и ролевой игр</a:t>
            </a:r>
            <a:r>
              <a:rPr lang="ru-RU" sz="2400" b="1" i="1" dirty="0" smtClean="0">
                <a:solidFill>
                  <a:srgbClr val="006600"/>
                </a:solidFill>
              </a:rPr>
              <a:t>ы</a:t>
            </a:r>
          </a:p>
          <a:p>
            <a:endParaRPr lang="ru-RU" dirty="0"/>
          </a:p>
        </p:txBody>
      </p:sp>
      <p:pic>
        <p:nvPicPr>
          <p:cNvPr id="13" name="Рисунок 12" descr="item_2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143124"/>
            <a:ext cx="2952328" cy="3734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1 этап- работа с текстом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990099"/>
                </a:solidFill>
              </a:rPr>
              <a:t>Чтение литературного произведения (выразительно)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006600"/>
                </a:solidFill>
              </a:rPr>
              <a:t>Беседа по содержанию сказки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6600"/>
                </a:solidFill>
              </a:rPr>
              <a:t>( чередование хоровых и  индивидуальных ответов, эмоциональные и игровые приемы)</a:t>
            </a:r>
          </a:p>
          <a:p>
            <a:pPr>
              <a:buFont typeface="Wingdings" pitchFamily="2" charset="2"/>
              <a:buChar char="§"/>
            </a:pPr>
            <a:r>
              <a:rPr lang="ru-RU" b="1" i="1" dirty="0" smtClean="0">
                <a:solidFill>
                  <a:srgbClr val="FF0066"/>
                </a:solidFill>
              </a:rPr>
              <a:t>Обучение связному, последовательному пересказу ( вопросы, подсказка фразы или слова, проговаривание реплик)</a:t>
            </a:r>
            <a:endParaRPr lang="ru-RU" b="1" i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540" y="404664"/>
            <a:ext cx="8280920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Критическая ситуация в развитии речевой активности детей: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540" y="1268760"/>
            <a:ext cx="8280920" cy="4968552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pitchFamily="2" charset="2"/>
              <a:buChar char="§"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006600"/>
                </a:solidFill>
              </a:rPr>
              <a:t>ухудшение состояния здоровья детей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7030A0"/>
                </a:solidFill>
              </a:rPr>
              <a:t>существенное сужение объёма «живого» общения родителей  с детьми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FF0066"/>
                </a:solidFill>
              </a:rPr>
              <a:t>общая тенденция  снижения уровня речевой культуры в обществе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5696"/>
                </a:solidFill>
              </a:rPr>
              <a:t>дисбаланс семейного воспитания в вопросах развития речи, что проявляется либо в стремлении к раннему обучению письменной речи в ущерб устной, либо в равнодушном к нему отношении </a:t>
            </a:r>
          </a:p>
          <a:p>
            <a:pPr marL="0" indent="0"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006600"/>
                </a:solidFill>
              </a:rPr>
              <a:t>другое</a:t>
            </a:r>
            <a:endParaRPr lang="ru-RU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i="1" dirty="0" smtClean="0">
                <a:solidFill>
                  <a:srgbClr val="C00000"/>
                </a:solidFill>
              </a:rPr>
              <a:t>2 этап - образно – ролевой</a:t>
            </a:r>
            <a:r>
              <a:rPr lang="ru-RU" sz="4900" i="1" dirty="0" smtClean="0">
                <a:solidFill>
                  <a:srgbClr val="C00000"/>
                </a:solidFill>
              </a:rPr>
              <a:t/>
            </a:r>
            <a:br>
              <a:rPr lang="ru-RU" sz="4900" i="1" dirty="0" smtClean="0">
                <a:solidFill>
                  <a:srgbClr val="C00000"/>
                </a:solidFill>
              </a:rPr>
            </a:br>
            <a:endParaRPr lang="ru-RU" sz="49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518E"/>
                </a:solidFill>
              </a:rPr>
              <a:t>Переход детей от словесной речи к обыгрыванию знакомой сказки:</a:t>
            </a:r>
            <a:endParaRPr lang="ru-RU" b="1" dirty="0" smtClean="0">
              <a:solidFill>
                <a:srgbClr val="00518E"/>
              </a:solidFill>
            </a:endParaRPr>
          </a:p>
          <a:p>
            <a:r>
              <a:rPr lang="ru-RU" b="1" i="1" dirty="0" smtClean="0">
                <a:solidFill>
                  <a:srgbClr val="0000FF"/>
                </a:solidFill>
              </a:rPr>
              <a:t>Игры на подражание</a:t>
            </a:r>
          </a:p>
          <a:p>
            <a:r>
              <a:rPr lang="ru-RU" b="1" i="1" dirty="0" smtClean="0">
                <a:solidFill>
                  <a:srgbClr val="006600"/>
                </a:solidFill>
              </a:rPr>
              <a:t>Игры-имитации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4" name="Рисунок 3" descr="IMG_20190506_154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068960"/>
            <a:ext cx="3539885" cy="2762926"/>
          </a:xfrm>
          <a:prstGeom prst="rect">
            <a:avLst/>
          </a:prstGeom>
        </p:spPr>
      </p:pic>
      <p:pic>
        <p:nvPicPr>
          <p:cNvPr id="5" name="Рисунок 4" descr="kartinka_lisa_dlya_detey_6_17164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933056"/>
            <a:ext cx="2664296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90099"/>
                </a:solidFill>
              </a:rPr>
              <a:t>Память, как результат подражания</a:t>
            </a:r>
            <a:endParaRPr lang="ru-RU" b="1" i="1" dirty="0">
              <a:solidFill>
                <a:srgbClr val="990099"/>
              </a:solidFill>
            </a:endParaRPr>
          </a:p>
        </p:txBody>
      </p:sp>
      <p:pic>
        <p:nvPicPr>
          <p:cNvPr id="1026" name="Picture 2" descr="D:\Download\Детский сад\детсад № 92\2 Младшая группа 2018-2019\Фото-Видео\Фото\IMG_20181102_1132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546" y="1600201"/>
            <a:ext cx="2954918" cy="2044823"/>
          </a:xfrm>
          <a:prstGeom prst="rect">
            <a:avLst/>
          </a:prstGeom>
          <a:noFill/>
        </p:spPr>
      </p:pic>
      <p:pic>
        <p:nvPicPr>
          <p:cNvPr id="7" name="Рисунок 6" descr="IMG_20181101_094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316765"/>
            <a:ext cx="2520279" cy="3048339"/>
          </a:xfrm>
          <a:prstGeom prst="rect">
            <a:avLst/>
          </a:prstGeom>
        </p:spPr>
      </p:pic>
      <p:pic>
        <p:nvPicPr>
          <p:cNvPr id="8" name="Рисунок 7" descr="soro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3933056"/>
            <a:ext cx="2664296" cy="201622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63888" y="2060848"/>
            <a:ext cx="253878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Игры в «сороку», «ладушки»- это и свободная импровизация и следование примеру взрослых (подражание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D60093"/>
                </a:solidFill>
              </a:rPr>
              <a:t>Примеры игр-подражаний</a:t>
            </a:r>
            <a:endParaRPr lang="ru-RU" b="1" i="1" dirty="0">
              <a:solidFill>
                <a:srgbClr val="D6009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4221088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Русская народная  </a:t>
            </a:r>
            <a:r>
              <a:rPr lang="ru-RU" sz="2000" dirty="0" err="1" smtClean="0"/>
              <a:t>потешка</a:t>
            </a:r>
            <a:endParaRPr lang="ru-RU" sz="20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Еж и водитель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 Постучал в кабину еж: </a:t>
            </a:r>
          </a:p>
          <a:p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 «Эй, водитель, как живешь? 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Хочешь яблок и конфет? 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Хочешь бублик на обед?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Что ж ты фыркаешь, сопишь,  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На меня ты не глядишь?»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И сказал водитель строго: </a:t>
            </a:r>
          </a:p>
          <a:p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 «Я смотрю лишь на дорогу. </a:t>
            </a:r>
            <a:b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Видишь, я веду трамвай. </a:t>
            </a:r>
          </a:p>
          <a:p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</a:rPr>
              <a:t>Ты меня не отвлекай!« </a:t>
            </a:r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11" name="Рисунок 10" descr="depositphotos_31115415-stock-photo-friendly-hedgeho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429000"/>
            <a:ext cx="1800200" cy="2376264"/>
          </a:xfrm>
          <a:prstGeom prst="rect">
            <a:avLst/>
          </a:prstGeom>
        </p:spPr>
      </p:pic>
      <p:pic>
        <p:nvPicPr>
          <p:cNvPr id="12" name="Рисунок 11" descr="main_68337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340768"/>
            <a:ext cx="3096344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3 этап  – сюжетно-ролевая игра.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2016-03-01-pic8078654-A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772816"/>
            <a:ext cx="5904656" cy="4248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IMG_20181102_105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5"/>
            <a:ext cx="3600400" cy="2232248"/>
          </a:xfrm>
        </p:spPr>
      </p:pic>
      <p:pic>
        <p:nvPicPr>
          <p:cNvPr id="7" name="Рисунок 6" descr="Щенок с цветком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2910542"/>
            <a:ext cx="4032449" cy="322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540" y="404664"/>
            <a:ext cx="8280920" cy="720080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solidFill>
                  <a:srgbClr val="7030A0"/>
                </a:solidFill>
              </a:rPr>
              <a:t>Театрализованная деятельность - один  из самых эффективных способов воздействия на детей, в котором наиболее полно и ярко проявляется </a:t>
            </a:r>
            <a:r>
              <a:rPr lang="ru-RU" sz="2800" b="1" dirty="0" smtClean="0">
                <a:solidFill>
                  <a:srgbClr val="C00000"/>
                </a:solidFill>
              </a:rPr>
              <a:t>принцип обучения: учить играя.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KVG\Downloads\1546932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92896"/>
            <a:ext cx="2808312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2967335"/>
            <a:ext cx="36724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С.В.Образцов:</a:t>
            </a:r>
          </a:p>
          <a:p>
            <a:r>
              <a:rPr lang="ru-RU" sz="2800" b="1" i="1" dirty="0" smtClean="0">
                <a:solidFill>
                  <a:srgbClr val="0000FF"/>
                </a:solidFill>
              </a:rPr>
              <a:t>«Каждому ребенку    свойственно стремление к актерству» </a:t>
            </a:r>
            <a:endParaRPr lang="ru-RU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5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540" y="548680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rgbClr val="C00000"/>
                </a:solidFill>
              </a:rPr>
              <a:t>Цель:</a:t>
            </a:r>
            <a:r>
              <a:rPr lang="ru-RU" sz="2700" b="1" dirty="0" smtClean="0">
                <a:solidFill>
                  <a:srgbClr val="FF0066"/>
                </a:solidFill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</a:rPr>
              <a:t>создание условий</a:t>
            </a:r>
            <a:r>
              <a:rPr lang="ru-RU" sz="2700" b="1" i="1" dirty="0" smtClean="0">
                <a:solidFill>
                  <a:srgbClr val="C00000"/>
                </a:solidFill>
              </a:rPr>
              <a:t>   </a:t>
            </a:r>
            <a:r>
              <a:rPr lang="ru-RU" sz="2700" b="1" dirty="0" smtClean="0">
                <a:solidFill>
                  <a:srgbClr val="C00000"/>
                </a:solidFill>
              </a:rPr>
              <a:t>для развития речи у детей младшего дошкольного возраста посредством театрализованной деятельности</a:t>
            </a:r>
            <a:r>
              <a:rPr lang="ru-RU" sz="2700" b="1" dirty="0" smtClean="0">
                <a:solidFill>
                  <a:srgbClr val="FF0066"/>
                </a:solidFill>
              </a:rPr>
              <a:t>.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endParaRPr lang="ru-RU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540" y="1412776"/>
            <a:ext cx="8280920" cy="5112568"/>
          </a:xfrm>
        </p:spPr>
        <p:txBody>
          <a:bodyPr>
            <a:normAutofit/>
          </a:bodyPr>
          <a:lstStyle/>
          <a:p>
            <a:endParaRPr lang="ru-RU" sz="2400" b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FF0066"/>
                </a:solidFill>
              </a:rPr>
              <a:t>      </a:t>
            </a:r>
            <a:r>
              <a:rPr lang="ru-RU" sz="2400" b="1" dirty="0" smtClean="0">
                <a:solidFill>
                  <a:srgbClr val="C00000"/>
                </a:solidFill>
              </a:rPr>
              <a:t>Задачи: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/>
            <a:r>
              <a:rPr lang="ru-RU" sz="2400" b="1" dirty="0" smtClean="0">
                <a:solidFill>
                  <a:srgbClr val="006600"/>
                </a:solidFill>
              </a:rPr>
              <a:t>Развивать речь детей с помощью различных видов театра (обогащать словарь, формировать умение строить предложения, добиваясь, правильного и четкого произношения слов и предложений);</a:t>
            </a:r>
          </a:p>
          <a:p>
            <a:pPr lvl="0"/>
            <a:r>
              <a:rPr lang="ru-RU" sz="2400" b="1" dirty="0" smtClean="0">
                <a:solidFill>
                  <a:srgbClr val="990099"/>
                </a:solidFill>
              </a:rPr>
              <a:t>Формировать умение передавать мимикой, позой, жестом, движением основные эмоции персонажей сказок;</a:t>
            </a:r>
          </a:p>
          <a:p>
            <a:pPr lvl="0"/>
            <a:r>
              <a:rPr lang="ru-RU" sz="2400" b="1" dirty="0" smtClean="0">
                <a:solidFill>
                  <a:srgbClr val="0000FF"/>
                </a:solidFill>
              </a:rPr>
              <a:t>Способствовать развитию самостоятельности, активности в игре с куклами-игрушками 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Формировать бережное  отношение к книге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3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540" y="404664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53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Театральный уголок </a:t>
            </a:r>
            <a:br>
              <a:rPr lang="ru-RU" sz="53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53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 нашей группе</a:t>
            </a:r>
            <a:endParaRPr lang="ru-RU" sz="5300" i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D:\Download\Детский сад\детсад № 92\2 Младшая группа 2018-2019\Фото-Видео\Новая папка (5)\IMG_20190712_1622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2060847"/>
            <a:ext cx="5760640" cy="4032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282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</a:rPr>
              <a:t/>
            </a:r>
            <a:br>
              <a:rPr lang="ru-RU" sz="4800" b="1" dirty="0" smtClean="0">
                <a:solidFill>
                  <a:srgbClr val="006600"/>
                </a:solidFill>
              </a:rPr>
            </a:br>
            <a:r>
              <a:rPr lang="ru-RU" sz="4800" b="1" i="1" dirty="0" smtClean="0">
                <a:solidFill>
                  <a:srgbClr val="006600"/>
                </a:solidFill>
              </a:rPr>
              <a:t>Пальчиковый театр</a:t>
            </a:r>
            <a:br>
              <a:rPr lang="ru-RU" sz="4800" b="1" i="1" dirty="0" smtClean="0">
                <a:solidFill>
                  <a:srgbClr val="006600"/>
                </a:solidFill>
              </a:rPr>
            </a:br>
            <a:endParaRPr lang="ru-RU" sz="4800" b="1" i="1" dirty="0">
              <a:solidFill>
                <a:srgbClr val="006600"/>
              </a:solidFill>
            </a:endParaRPr>
          </a:p>
        </p:txBody>
      </p:sp>
      <p:pic>
        <p:nvPicPr>
          <p:cNvPr id="5" name="Рисунок 4" descr="IMG_20190710_181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834934"/>
            <a:ext cx="3456384" cy="2754306"/>
          </a:xfrm>
          <a:prstGeom prst="rect">
            <a:avLst/>
          </a:prstGeom>
        </p:spPr>
      </p:pic>
      <p:pic>
        <p:nvPicPr>
          <p:cNvPr id="7" name="Содержимое 6" descr="IMG_20190710_1812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718810"/>
            <a:ext cx="3672408" cy="26462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err="1" smtClean="0">
                <a:solidFill>
                  <a:srgbClr val="0000FF"/>
                </a:solidFill>
              </a:rPr>
              <a:t>Театр-Топотушки</a:t>
            </a:r>
            <a:endParaRPr lang="ru-RU" sz="5400" b="1" i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D:\Download\Детский сад\детсад № 92\2 Младшая группа 2018-2019\Фото-Видео\Новая папка (5)\IMG_20190712_1604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3096344" cy="2880319"/>
          </a:xfrm>
          <a:prstGeom prst="rect">
            <a:avLst/>
          </a:prstGeom>
          <a:noFill/>
        </p:spPr>
      </p:pic>
      <p:pic>
        <p:nvPicPr>
          <p:cNvPr id="6" name="Рисунок 5" descr="IYf-2l_mvq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504" y="1700808"/>
            <a:ext cx="3314904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990099"/>
                </a:solidFill>
              </a:rPr>
              <a:t>Театр картинок (</a:t>
            </a:r>
            <a:r>
              <a:rPr lang="ru-RU" b="1" i="1" dirty="0" err="1" smtClean="0">
                <a:solidFill>
                  <a:srgbClr val="990099"/>
                </a:solidFill>
              </a:rPr>
              <a:t>фланелеграф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D:\Download\Детский сад\детсад № 92\2 Младшая группа 2018-2019\Фото-Видео\Новая папка (5)\IMG_20190703_160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3"/>
            <a:ext cx="3960440" cy="2736304"/>
          </a:xfrm>
          <a:prstGeom prst="rect">
            <a:avLst/>
          </a:prstGeom>
          <a:noFill/>
        </p:spPr>
      </p:pic>
      <p:pic>
        <p:nvPicPr>
          <p:cNvPr id="6" name="Рисунок 5" descr="IMG_20190703_155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77072"/>
            <a:ext cx="3672408" cy="20882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0" y="2060848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Картинки по сказкам: </a:t>
            </a: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К.И. Чуковского:</a:t>
            </a: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rgbClr val="006600"/>
                </a:solidFill>
              </a:rPr>
              <a:t> «Путаница»</a:t>
            </a:r>
          </a:p>
          <a:p>
            <a:pPr>
              <a:buFont typeface="Wingdings" pitchFamily="2" charset="2"/>
              <a:buChar char="§"/>
            </a:pPr>
            <a:r>
              <a:rPr lang="ru-RU" sz="2400" b="1" i="1" dirty="0" smtClean="0">
                <a:solidFill>
                  <a:srgbClr val="7030A0"/>
                </a:solidFill>
              </a:rPr>
              <a:t>Краденое солнце</a:t>
            </a:r>
          </a:p>
          <a:p>
            <a:pPr>
              <a:buFont typeface="Wingdings" pitchFamily="2" charset="2"/>
              <a:buChar char="§"/>
            </a:pPr>
            <a:endParaRPr lang="ru-RU" sz="2400" b="1" dirty="0" smtClean="0"/>
          </a:p>
          <a:p>
            <a:pPr>
              <a:buFont typeface="Wingdings" pitchFamily="2" charset="2"/>
              <a:buChar char="§"/>
            </a:pPr>
            <a:endParaRPr lang="ru-RU" sz="2400" b="1" dirty="0" smtClean="0"/>
          </a:p>
          <a:p>
            <a:pPr>
              <a:buFont typeface="Wingdings" pitchFamily="2" charset="2"/>
              <a:buChar char="§"/>
            </a:pPr>
            <a:endParaRPr lang="ru-RU" sz="2400" b="1" dirty="0" smtClean="0"/>
          </a:p>
          <a:p>
            <a:pPr>
              <a:buFont typeface="Wingdings" pitchFamily="2" charset="2"/>
              <a:buChar char="§"/>
            </a:pP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Театр на стаканчиках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D:\Download\Детский сад\детсад № 92\2 Младшая группа 2018-2019\Фото-Видео\Новая папка (5)\IMG_20190710_163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312368" cy="2232247"/>
          </a:xfrm>
          <a:prstGeom prst="rect">
            <a:avLst/>
          </a:prstGeom>
          <a:noFill/>
        </p:spPr>
      </p:pic>
      <p:pic>
        <p:nvPicPr>
          <p:cNvPr id="5" name="Рисунок 4" descr="IMG_20190710_1621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312368" cy="2160240"/>
          </a:xfrm>
          <a:prstGeom prst="rect">
            <a:avLst/>
          </a:prstGeom>
        </p:spPr>
      </p:pic>
      <p:pic>
        <p:nvPicPr>
          <p:cNvPr id="6" name="Рисунок 5" descr="IMG_20190710_1625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077072"/>
            <a:ext cx="3168352" cy="201622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87624" y="3244334"/>
            <a:ext cx="2448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Кот, Лиса и петух</a:t>
            </a:r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3244334"/>
            <a:ext cx="1584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</a:t>
            </a:r>
            <a:r>
              <a:rPr lang="ru-RU" sz="2000" b="1" i="1" dirty="0" smtClean="0">
                <a:solidFill>
                  <a:srgbClr val="FFFF00"/>
                </a:solidFill>
              </a:rPr>
              <a:t>Репка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3982998"/>
            <a:ext cx="1728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   Колобок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275</Words>
  <Application>Microsoft Office PowerPoint</Application>
  <PresentationFormat>Экран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Критическая ситуация в развитии речевой активности детей:</vt:lpstr>
      <vt:lpstr>    Театрализованная деятельность - один  из самых эффективных способов воздействия на детей, в котором наиболее полно и ярко проявляется принцип обучения: учить играя. </vt:lpstr>
      <vt:lpstr>   Цель: создание условий   для развития речи у детей младшего дошкольного возраста посредством театрализованной деятельности. </vt:lpstr>
      <vt:lpstr> Театральный уголок  в  нашей группе</vt:lpstr>
      <vt:lpstr> Пальчиковый театр </vt:lpstr>
      <vt:lpstr>Театр-Топотушки</vt:lpstr>
      <vt:lpstr>Театр картинок (фланелеграф)</vt:lpstr>
      <vt:lpstr>Театр на стаканчиках</vt:lpstr>
      <vt:lpstr>Театр на стаканчиках</vt:lpstr>
      <vt:lpstr>Театр на стаканчиках</vt:lpstr>
      <vt:lpstr> Театр из коробок</vt:lpstr>
      <vt:lpstr>  Настольный театр</vt:lpstr>
      <vt:lpstr>Теневой театр</vt:lpstr>
      <vt:lpstr>Ширма для Театра кукол Би-ба-бо</vt:lpstr>
      <vt:lpstr>Театр кукол Би-Ба-бо</vt:lpstr>
      <vt:lpstr>Театр масок</vt:lpstr>
      <vt:lpstr> Игра-драматизация- - интегрированный вид детских игр, основанный на литературном материале.</vt:lpstr>
      <vt:lpstr>1 этап- работа с текстом</vt:lpstr>
      <vt:lpstr> 2 этап - образно – ролевой </vt:lpstr>
      <vt:lpstr>Память, как результат подражания</vt:lpstr>
      <vt:lpstr>Примеры игр-подражаний</vt:lpstr>
      <vt:lpstr>3 этап  – сюжетно-ролевая игра.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KVG</cp:lastModifiedBy>
  <cp:revision>23</cp:revision>
  <dcterms:created xsi:type="dcterms:W3CDTF">2018-03-09T15:08:22Z</dcterms:created>
  <dcterms:modified xsi:type="dcterms:W3CDTF">2019-08-26T05:27:08Z</dcterms:modified>
</cp:coreProperties>
</file>