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2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33FF"/>
    <a:srgbClr val="FF6600"/>
    <a:srgbClr val="FF33CC"/>
    <a:srgbClr val="6600FF"/>
    <a:srgbClr val="66FFFF"/>
    <a:srgbClr val="99FF33"/>
    <a:srgbClr val="CC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23" autoAdjust="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728"/>
            <a:ext cx="7776864" cy="178594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Городская августовская конференция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секция воспитателей ДОУ Пролетарского района г.Твери.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МДОУ № 97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Тема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выступления:</a:t>
            </a:r>
            <a:b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«Эффективность использования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itchFamily="34" charset="0"/>
              </a:rPr>
              <a:t>игротерапии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в детско-родительских взаимоотношениях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I:\Семейный архив\2014\11. Ноябрь\ДС\DSCN9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214974" cy="3286148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929322" y="5572140"/>
            <a:ext cx="30003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МОУ СОШ №52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детский сад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Кичунова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Анатольевна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Работы детей: эльфы </a:t>
            </a:r>
            <a:r>
              <a:rPr lang="ru-RU" b="1" dirty="0" smtClean="0">
                <a:solidFill>
                  <a:srgbClr val="FF0000"/>
                </a:solidFill>
              </a:rPr>
              <a:t>«Радость», </a:t>
            </a:r>
            <a:r>
              <a:rPr lang="ru-RU" b="1" dirty="0" smtClean="0">
                <a:solidFill>
                  <a:srgbClr val="FF33CC"/>
                </a:solidFill>
              </a:rPr>
              <a:t>«Интерес»</a:t>
            </a:r>
            <a:endParaRPr lang="ru-RU" b="1" dirty="0">
              <a:solidFill>
                <a:srgbClr val="FF33CC"/>
              </a:solidFill>
            </a:endParaRPr>
          </a:p>
        </p:txBody>
      </p:sp>
      <p:pic>
        <p:nvPicPr>
          <p:cNvPr id="2052" name="Picture 4" descr="I:\Семейный архив\2014\11. Ноябрь\ДС\DSCN9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Эльф «Гнев»</a:t>
            </a:r>
            <a:endParaRPr lang="ru-RU" b="1" dirty="0"/>
          </a:p>
        </p:txBody>
      </p:sp>
      <p:pic>
        <p:nvPicPr>
          <p:cNvPr id="3074" name="Picture 2" descr="I:\Семейный архив\2014\11. Ноябрь\ДС\DSCN9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Рисунок слуги по имени «Страх»</a:t>
            </a:r>
            <a:endParaRPr lang="ru-RU" b="1" dirty="0"/>
          </a:p>
        </p:txBody>
      </p:sp>
      <p:pic>
        <p:nvPicPr>
          <p:cNvPr id="4098" name="Picture 2" descr="I:\Семейный архив\2014\11. Ноябрь\ДС\DSCN9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Black" pitchFamily="34" charset="0"/>
              </a:rPr>
              <a:t/>
            </a:r>
            <a:br>
              <a:rPr lang="ru-RU" sz="1800" b="1" dirty="0" smtClean="0">
                <a:latin typeface="Arial Black" pitchFamily="34" charset="0"/>
              </a:rPr>
            </a:br>
            <a:r>
              <a:rPr lang="ru-RU" sz="1800" b="1" dirty="0" smtClean="0">
                <a:latin typeface="Arial Black" pitchFamily="34" charset="0"/>
              </a:rPr>
              <a:t>Не обязательно уделять  игре  с </a:t>
            </a:r>
            <a:r>
              <a:rPr lang="ru-RU" sz="1800" dirty="0" smtClean="0">
                <a:latin typeface="Arial Black" pitchFamily="34" charset="0"/>
              </a:rPr>
              <a:t>ребенком определенное время. Замечательно, если эта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игра возникнет спонтанно</a:t>
            </a:r>
            <a:r>
              <a:rPr lang="ru-RU" sz="1800" dirty="0" smtClean="0">
                <a:latin typeface="Arial Black" pitchFamily="34" charset="0"/>
              </a:rPr>
              <a:t>, естественным путем, за исключением, случаев, когда есть и время, и место для игр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146" name="Picture 2" descr="C:\Users\KVG\Downloads\sovmestnyie-igryi-detey-i-roditel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62473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6600FF"/>
                </a:solidFill>
                <a:latin typeface="Arial Black" pitchFamily="34" charset="0"/>
              </a:rPr>
              <a:t>                   Игра «Покажи эмоцию»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Цель: Развитие навыков определения характера изучаемой эмоции и ее демонстрация</a:t>
            </a:r>
            <a:endParaRPr lang="ru-RU" sz="27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вариант игры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Волшебная палочка  касается играющего и он под музыку танцует,  (например как фея «Радость»), а остальные повторяют эти движения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2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вариант игры</a:t>
            </a:r>
            <a:r>
              <a:rPr lang="ru-RU" sz="26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:  Танцуют все вместе, изображая  характер этой музыки.</a:t>
            </a:r>
          </a:p>
          <a:p>
            <a:pPr>
              <a:lnSpc>
                <a:spcPct val="170000"/>
              </a:lnSpc>
              <a:buNone/>
            </a:pPr>
            <a:r>
              <a:rPr lang="ru-RU" sz="26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3600" b="1" dirty="0" smtClean="0">
                <a:solidFill>
                  <a:srgbClr val="FF6600"/>
                </a:solidFill>
              </a:rPr>
              <a:t>Вопросы:</a:t>
            </a:r>
          </a:p>
          <a:p>
            <a:pPr lvl="0">
              <a:lnSpc>
                <a:spcPct val="170000"/>
              </a:lnSpc>
            </a:pPr>
            <a:r>
              <a:rPr lang="ru-RU" sz="2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Какие звуки присущи  изучаемой эмоции</a:t>
            </a:r>
          </a:p>
          <a:p>
            <a:pPr lvl="0">
              <a:lnSpc>
                <a:spcPct val="170000"/>
              </a:lnSpc>
            </a:pPr>
            <a:r>
              <a:rPr lang="ru-RU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запахи?</a:t>
            </a:r>
          </a:p>
          <a:p>
            <a:pPr lvl="0">
              <a:lnSpc>
                <a:spcPct val="170000"/>
              </a:lnSpc>
            </a:pPr>
            <a:r>
              <a:rPr lang="ru-RU" sz="2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Какого вкуса  еда нравиться изучаемой эмоции</a:t>
            </a:r>
          </a:p>
          <a:p>
            <a:pPr lvl="0">
              <a:lnSpc>
                <a:spcPct val="170000"/>
              </a:lnSpc>
            </a:pPr>
            <a:endParaRPr lang="ru-RU" sz="26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78621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Black" pitchFamily="34" charset="0"/>
              </a:rPr>
              <a:t>Игра: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«Здравствуйте»</a:t>
            </a:r>
            <a:r>
              <a:rPr lang="ru-RU" sz="2400" b="1" dirty="0" smtClean="0">
                <a:latin typeface="Arial Black" pitchFamily="34" charset="0"/>
              </a:rPr>
              <a:t/>
            </a:r>
            <a:br>
              <a:rPr lang="ru-RU" sz="2400" b="1" dirty="0" smtClean="0">
                <a:latin typeface="Arial Black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Цель: развитие навыков невербального общения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KVG\Desktop\Новая папка (2)\06005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9046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Игра «Портрет»</a:t>
            </a:r>
            <a:br>
              <a:rPr lang="ru-RU" sz="4000" b="1" dirty="0" smtClean="0">
                <a:latin typeface="Arial Black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Цель: развитие навыков восприятия собственных чувств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KVG\Desktop\Новая папка (2)\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7079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Игры, с использованием театрализации: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«Зайчик обиделся»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Цель: проигрывание состояния обиды и обучение способам освобождения от нее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«Разгневанный король»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Цель: осознание родителями состояния детей, когда их в чем-то обвиняют и выработка способов конструктивного общения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    «Маша загрустила»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Цель: развитие навыков принятия состояния грусти и сопереживания тому, кто ее испытывает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     «Ночью в лесу»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Цель::  Воспитание устойчивости к страху, снятие тревожности.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Вывод: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Игротерапия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помогла родителям общаться со своими детьми, развило у них умение слышать и понимать как вербальные, так и невербальные знаки ребенка. И  перед родителями открылся удивительный мир чувств, мыслей и душевных переживаний маленького человека</a:t>
            </a:r>
            <a:r>
              <a:rPr lang="ru-RU" sz="2400" dirty="0" smtClean="0">
                <a:solidFill>
                  <a:srgbClr val="0000FF"/>
                </a:solidFill>
              </a:rPr>
              <a:t>. 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1266" name="Picture 2" descr="I:\Семейный архив\2014\10.Октябрь\30.10 Осень в ДС\DSCN3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54461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Актуальность темы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ru-RU" dirty="0" smtClean="0">
                <a:solidFill>
                  <a:srgbClr val="25339B"/>
                </a:solidFill>
                <a:latin typeface="Arial" pitchFamily="34" charset="0"/>
                <a:cs typeface="Arial" pitchFamily="34" charset="0"/>
              </a:rPr>
              <a:t>На сегодняшний день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игровая терапия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25339B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система методов психотерапевтического воздействия </a:t>
            </a:r>
            <a:r>
              <a:rPr lang="ru-RU" dirty="0" smtClean="0">
                <a:solidFill>
                  <a:srgbClr val="25339B"/>
                </a:solidFill>
                <a:latin typeface="Arial" pitchFamily="34" charset="0"/>
                <a:cs typeface="Arial" pitchFamily="34" charset="0"/>
              </a:rPr>
              <a:t>на человека, является важным  и необходимым элементом в развитии и становлении личности ребенка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	Детско-родительские отношения </a:t>
            </a:r>
            <a:r>
              <a:rPr lang="ru-RU" sz="2000" dirty="0" smtClean="0"/>
              <a:t>- двусторонний процесс взаимоотношений, в котором принимают участие 2 субъекта:   родитель и ребенок. </a:t>
            </a:r>
            <a:br>
              <a:rPr lang="ru-RU" sz="2000" dirty="0" smtClean="0"/>
            </a:br>
            <a:r>
              <a:rPr lang="ru-RU" sz="2000" dirty="0" smtClean="0"/>
              <a:t>	В отношениях у родителя формируется </a:t>
            </a:r>
            <a:r>
              <a:rPr lang="ru-RU" sz="2000" dirty="0" smtClean="0">
                <a:solidFill>
                  <a:srgbClr val="CC00CC"/>
                </a:solidFill>
                <a:latin typeface="Arial Black" pitchFamily="34" charset="0"/>
              </a:rPr>
              <a:t>образ его ребенка</a:t>
            </a:r>
            <a:r>
              <a:rPr lang="ru-RU" sz="2000" dirty="0" smtClean="0"/>
              <a:t>, а у ребенка </a:t>
            </a:r>
            <a:r>
              <a:rPr lang="ru-RU" sz="2000" dirty="0" smtClean="0">
                <a:solidFill>
                  <a:srgbClr val="008000"/>
                </a:solidFill>
                <a:latin typeface="Arial Black" pitchFamily="34" charset="0"/>
              </a:rPr>
              <a:t>- </a:t>
            </a:r>
            <a:r>
              <a:rPr lang="ru-RU" sz="2000" dirty="0" smtClean="0">
                <a:solidFill>
                  <a:srgbClr val="6600FF"/>
                </a:solidFill>
                <a:latin typeface="Arial Black" pitchFamily="34" charset="0"/>
              </a:rPr>
              <a:t>образ его родителя</a:t>
            </a:r>
            <a:r>
              <a:rPr lang="ru-RU" sz="2000" dirty="0" smtClean="0">
                <a:latin typeface="Arial Black" pitchFamily="34" charset="0"/>
              </a:rPr>
              <a:t>.  </a:t>
            </a:r>
            <a:r>
              <a:rPr lang="ru-RU" sz="2000" dirty="0" smtClean="0"/>
              <a:t>Так в процессе игровой терапии совместно с родителем ребенок «в поисках себя открывает дверь для полного понимания мира остальных людей».</a:t>
            </a:r>
            <a:br>
              <a:rPr lang="ru-RU" sz="2000" dirty="0" smtClean="0"/>
            </a:br>
            <a:r>
              <a:rPr lang="ru-RU" sz="2000" dirty="0" smtClean="0"/>
              <a:t> 	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Игра для ребенка </a:t>
            </a:r>
            <a:r>
              <a:rPr lang="ru-RU" sz="2000" dirty="0" smtClean="0"/>
              <a:t>– самый естественный способ рассказать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о себе, своих чувствах, мыслях, о своем опыте.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секрет, что беседы родителей с детьми, нотации и другие методы педагогического воздействия детей оказываются не всегда эффективными и часто бесполезными, поскольку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 затрагивают душевные переживания маленького человека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Игротерапия</a:t>
            </a: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CC00CC"/>
                </a:solidFill>
                <a:latin typeface="Arial Black" pitchFamily="34" charset="0"/>
              </a:rPr>
              <a:t>помогает</a:t>
            </a:r>
            <a:r>
              <a:rPr lang="ru-RU" sz="2000" dirty="0" smtClean="0"/>
              <a:t> решать проблемы детско-родительских взаимоотношений непосредственно</a:t>
            </a:r>
            <a:r>
              <a:rPr lang="ru-RU" sz="2000" dirty="0" smtClean="0">
                <a:solidFill>
                  <a:srgbClr val="CC00CC"/>
                </a:solidFill>
              </a:rPr>
              <a:t>, </a:t>
            </a:r>
            <a:r>
              <a:rPr lang="ru-RU" sz="2000" dirty="0" smtClean="0">
                <a:solidFill>
                  <a:srgbClr val="CC00CC"/>
                </a:solidFill>
                <a:latin typeface="Arial Black" pitchFamily="34" charset="0"/>
              </a:rPr>
              <a:t>в процессе игры.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8219256" cy="12241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25339B"/>
                </a:solidFill>
                <a:latin typeface="Arial Black" pitchFamily="34" charset="0"/>
              </a:rPr>
              <a:t>Кружок для родителей  по теме </a:t>
            </a:r>
            <a:r>
              <a:rPr lang="ru-RU" sz="3600" dirty="0" smtClean="0">
                <a:solidFill>
                  <a:srgbClr val="FF0066"/>
                </a:solidFill>
                <a:latin typeface="Arial Black" pitchFamily="34" charset="0"/>
              </a:rPr>
              <a:t>«Общение в радость»</a:t>
            </a:r>
            <a:endParaRPr lang="ru-RU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KVG\Desktop\Новая папка (2)\IMG_9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94421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66"/>
                </a:solidFill>
                <a:latin typeface="Arial Black" pitchFamily="34" charset="0"/>
              </a:rPr>
              <a:t>Цель: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формирование  навыков конструктивного взаимодействия с детьми, посредством  игровой деятельности. 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4929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>
                <a:solidFill>
                  <a:srgbClr val="CC00CC"/>
                </a:solidFill>
                <a:latin typeface="Arial Black" pitchFamily="34" charset="0"/>
              </a:rPr>
              <a:t>Задачи:</a:t>
            </a:r>
            <a:endParaRPr lang="ru-RU" sz="112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dirty="0" smtClean="0">
                <a:solidFill>
                  <a:srgbClr val="008000"/>
                </a:solidFill>
                <a:latin typeface="Arial Black" pitchFamily="34" charset="0"/>
              </a:rPr>
              <a:t>знакомство  родителей с эффективными навыками общения и взаимодействия с детьми 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помощь  родителям в их собственных эмоциональных проблемах и трудностях, связанных с воспитанием детей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ru-RU" sz="8000" dirty="0" smtClean="0">
                <a:solidFill>
                  <a:srgbClr val="25339B"/>
                </a:solidFill>
                <a:latin typeface="Arial Black" pitchFamily="34" charset="0"/>
              </a:rPr>
              <a:t>формирование  у родителей мотивации  самовоспитания и саморазвития</a:t>
            </a:r>
            <a:br>
              <a:rPr lang="ru-RU" sz="8000" dirty="0" smtClean="0">
                <a:solidFill>
                  <a:srgbClr val="25339B"/>
                </a:solidFill>
                <a:latin typeface="Arial Black" pitchFamily="34" charset="0"/>
              </a:rPr>
            </a:br>
            <a:endParaRPr lang="ru-RU" sz="8000" dirty="0">
              <a:solidFill>
                <a:srgbClr val="25339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Игры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на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8000"/>
                </a:solidFill>
                <a:latin typeface="Arial Black" pitchFamily="34" charset="0"/>
              </a:rPr>
              <a:t>развитие </a:t>
            </a:r>
            <a:r>
              <a:rPr lang="ru-RU" sz="3600" dirty="0" smtClean="0">
                <a:solidFill>
                  <a:srgbClr val="6600FF"/>
                </a:solidFill>
                <a:latin typeface="Arial Black" pitchFamily="34" charset="0"/>
              </a:rPr>
              <a:t>эмоциональной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6600"/>
                </a:solidFill>
                <a:latin typeface="Arial Black" pitchFamily="34" charset="0"/>
              </a:rPr>
              <a:t>сферы</a:t>
            </a:r>
            <a:endParaRPr lang="ru-RU" sz="3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 Black" pitchFamily="34" charset="0"/>
              </a:rPr>
              <a:t> Дети знакомились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разными эмоциональными состояниями</a:t>
            </a:r>
            <a:r>
              <a:rPr lang="ru-RU" dirty="0" smtClean="0">
                <a:latin typeface="Arial Black" pitchFamily="34" charset="0"/>
              </a:rPr>
              <a:t>, учились определять </a:t>
            </a:r>
            <a:r>
              <a:rPr lang="ru-RU" dirty="0" smtClean="0">
                <a:solidFill>
                  <a:srgbClr val="CC00CC"/>
                </a:solidFill>
                <a:latin typeface="Arial Black" pitchFamily="34" charset="0"/>
              </a:rPr>
              <a:t>собственные </a:t>
            </a:r>
            <a:r>
              <a:rPr lang="ru-RU" dirty="0" smtClean="0">
                <a:latin typeface="Arial Black" pitchFamily="34" charset="0"/>
              </a:rPr>
              <a:t>и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чужие </a:t>
            </a:r>
            <a:r>
              <a:rPr lang="ru-RU" dirty="0" smtClean="0">
                <a:latin typeface="Arial Black" pitchFamily="34" charset="0"/>
              </a:rPr>
              <a:t>эмоции.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 Black" pitchFamily="34" charset="0"/>
              </a:rPr>
              <a:t>	В таких занятиях я использовала  элементы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сказкотерапии</a:t>
            </a:r>
            <a:r>
              <a:rPr lang="ru-RU" dirty="0" smtClean="0">
                <a:solidFill>
                  <a:srgbClr val="FF6600"/>
                </a:solidFill>
                <a:latin typeface="Arial Black" pitchFamily="34" charset="0"/>
              </a:rPr>
              <a:t>,  </a:t>
            </a:r>
            <a:r>
              <a:rPr lang="ru-RU" dirty="0" err="1" smtClean="0">
                <a:solidFill>
                  <a:srgbClr val="FF3300"/>
                </a:solidFill>
                <a:latin typeface="Arial Black" pitchFamily="34" charset="0"/>
              </a:rPr>
              <a:t>арт-терапии</a:t>
            </a:r>
            <a:r>
              <a:rPr lang="ru-RU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и </a:t>
            </a:r>
            <a:r>
              <a:rPr lang="ru-RU" dirty="0" smtClean="0">
                <a:solidFill>
                  <a:srgbClr val="6600FF"/>
                </a:solidFill>
                <a:latin typeface="Arial Black" pitchFamily="34" charset="0"/>
              </a:rPr>
              <a:t>музыкальной терапии</a:t>
            </a:r>
            <a:r>
              <a:rPr lang="ru-RU" dirty="0" smtClean="0">
                <a:latin typeface="Arial Black" pitchFamily="34" charset="0"/>
              </a:rPr>
              <a:t>.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Arial Black" pitchFamily="34" charset="0"/>
              </a:rPr>
              <a:t>	Дети  с удовольствием выполняли задание на </a:t>
            </a:r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отображение чувств </a:t>
            </a:r>
            <a:r>
              <a:rPr lang="ru-RU" dirty="0" smtClean="0">
                <a:latin typeface="Arial Black" pitchFamily="34" charset="0"/>
              </a:rPr>
              <a:t>различных героев. А уже дома или на занятиях  с родителями заново проигрывали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различные эмоциональные состояния</a:t>
            </a:r>
            <a:r>
              <a:rPr lang="ru-RU" dirty="0" smtClean="0">
                <a:latin typeface="Arial Black" pitchFamily="34" charset="0"/>
              </a:rPr>
              <a:t>, закрепляя эти знания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игре.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Занятия по развитию эмоциональной сферы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I:\Семейный архив\2014\11. Ноябрь\ДС\DSCN9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Знакомство со слугой королевы –эльфом по имени «Печаль»</a:t>
            </a:r>
            <a:endParaRPr lang="ru-RU" b="1" dirty="0"/>
          </a:p>
        </p:txBody>
      </p:sp>
      <p:pic>
        <p:nvPicPr>
          <p:cNvPr id="1028" name="Picture 4" descr="I:\Семейный архив\2014\11. Ноябрь\ДС\DSCN9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Эльф «Печаль»</a:t>
            </a:r>
            <a:endParaRPr lang="ru-RU" b="1" dirty="0"/>
          </a:p>
        </p:txBody>
      </p:sp>
      <p:pic>
        <p:nvPicPr>
          <p:cNvPr id="5122" name="Picture 2" descr="I:\Семейный архив\2014\11. Ноябрь\ДС\DSCN9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700808"/>
            <a:ext cx="6034617" cy="442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314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Городская августовская конференция секция воспитателей ДОУ Пролетарского района г.Твери. МДОУ № 97 Тема выступления: «Эффективность использования игротерапии  в детско-родительских взаимоотношениях» </vt:lpstr>
      <vt:lpstr>Актуальность темы</vt:lpstr>
      <vt:lpstr>  Детско-родительские отношения - двусторонний процесс взаимоотношений, в котором принимают участие 2 субъекта:   родитель и ребенок.   В отношениях у родителя формируется образ его ребенка, а у ребенка - образ его родителя.  Так в процессе игровой терапии совместно с родителем ребенок «в поисках себя открывает дверь для полного понимания мира остальных людей».   Игра для ребенка – самый естественный способ рассказать о себе, своих чувствах, мыслях, о своем опыте.  Не секрет, что беседы родителей с детьми, нотации и другие методы педагогического воздействия детей оказываются не всегда эффективными и часто бесполезными, поскольку не затрагивают душевные переживания маленького человека.   Игротерапия   помогает решать проблемы детско-родительских взаимоотношений непосредственно, в процессе игры. </vt:lpstr>
      <vt:lpstr>Кружок для родителей  по теме «Общение в радость»</vt:lpstr>
      <vt:lpstr>Цель: формирование  навыков конструктивного взаимодействия с детьми, посредством  игровой деятельности.  </vt:lpstr>
      <vt:lpstr>Игры на развитие эмоциональной сферы</vt:lpstr>
      <vt:lpstr>Занятия по развитию эмоциональной сферы</vt:lpstr>
      <vt:lpstr>Знакомство со слугой королевы –эльфом по имени «Печаль»</vt:lpstr>
      <vt:lpstr>Эльф «Печаль»</vt:lpstr>
      <vt:lpstr>Работы детей: эльфы «Радость», «Интерес»</vt:lpstr>
      <vt:lpstr>Эльф «Гнев»</vt:lpstr>
      <vt:lpstr>Рисунок слуги по имени «Страх»</vt:lpstr>
      <vt:lpstr> Не обязательно уделять  игре  с ребенком определенное время. Замечательно, если эта игра возникнет спонтанно, естественным путем, за исключением, случаев, когда есть и время, и место для игр.  </vt:lpstr>
      <vt:lpstr>                   Игра «Покажи эмоцию» Цель: Развитие навыков определения характера изучаемой эмоции и ее демонстрация</vt:lpstr>
      <vt:lpstr>Игра:«Здравствуйте» Цель: развитие навыков невербального общения</vt:lpstr>
      <vt:lpstr>Игра «Портрет» Цель: развитие навыков восприятия собственных чувств</vt:lpstr>
      <vt:lpstr>Игры, с использованием театрализации:</vt:lpstr>
      <vt:lpstr>Вывод: Игротерапия помогла родителям общаться со своими детьми, развило у них умение слышать и понимать как вербальные, так и невербальные знаки ребенка. И  перед родителями открылся удивительный мир чувств, мыслей и душевных переживаний маленького человека.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Эффективность использования игротерапии  в детско-родительских взаимоотношениях </dc:title>
  <dc:creator>KVG</dc:creator>
  <cp:lastModifiedBy>Alex</cp:lastModifiedBy>
  <cp:revision>55</cp:revision>
  <dcterms:created xsi:type="dcterms:W3CDTF">2015-08-16T12:25:29Z</dcterms:created>
  <dcterms:modified xsi:type="dcterms:W3CDTF">2014-08-24T09:13:16Z</dcterms:modified>
</cp:coreProperties>
</file>